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6"/>
  </p:notesMasterIdLst>
  <p:sldIdLst>
    <p:sldId id="258" r:id="rId2"/>
    <p:sldId id="257" r:id="rId3"/>
    <p:sldId id="259" r:id="rId4"/>
    <p:sldId id="27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1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49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68647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4974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0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7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9996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2402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18448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09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76454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23926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7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2812596" y="4988152"/>
            <a:ext cx="3981450" cy="72684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</a:t>
            </a:r>
            <a:r>
              <a:rPr lang="en-US" sz="3600" b="1" dirty="0"/>
              <a:t>6</a:t>
            </a:r>
            <a:endParaRPr lang="en-US" sz="3600" b="1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59971" y="5715000"/>
            <a:ext cx="7886700" cy="10393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Modern Biosocial Perspectives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of Criminal Behavior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Cytogenetic studies: The XYY factor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14400" y="1791336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Focus on the genetic makeup of individuals, with a specific focus on abnormalities in their chromosomal makeup</a:t>
            </a:r>
          </a:p>
          <a:p>
            <a:pPr eaLnBrk="1" hangingPunct="1"/>
            <a:r>
              <a:rPr lang="en-US" sz="2200" dirty="0" smtClean="0"/>
              <a:t>Normal chromosomal makeup</a:t>
            </a:r>
          </a:p>
          <a:p>
            <a:pPr lvl="1"/>
            <a:r>
              <a:rPr lang="en-US" sz="2200" dirty="0" smtClean="0"/>
              <a:t>XX: female (X from mother, X from father)</a:t>
            </a:r>
          </a:p>
          <a:p>
            <a:pPr lvl="1"/>
            <a:r>
              <a:rPr lang="en-US" sz="2200" dirty="0" smtClean="0"/>
              <a:t>XY: male (X from mother, Y from father)</a:t>
            </a:r>
          </a:p>
          <a:p>
            <a:r>
              <a:rPr lang="en-US" sz="2200" dirty="0" smtClean="0"/>
              <a:t>One of the first noted chromosomal abnormalities recognized as a predictor of criminal activity was the XYY factor.</a:t>
            </a:r>
          </a:p>
          <a:p>
            <a:pPr lvl="1"/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86700" cy="7016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Cytogenetic </a:t>
            </a:r>
            <a:r>
              <a:rPr lang="en-US" sz="3600" dirty="0" smtClean="0">
                <a:solidFill>
                  <a:srgbClr val="CF5716"/>
                </a:solidFill>
              </a:rPr>
              <a:t>studies</a:t>
            </a:r>
            <a:r>
              <a:rPr lang="en-US" sz="3600" dirty="0">
                <a:solidFill>
                  <a:srgbClr val="CF5716"/>
                </a:solidFill>
              </a:rPr>
              <a:t>: The XYY </a:t>
            </a:r>
            <a:r>
              <a:rPr lang="en-US" sz="3600" dirty="0" smtClean="0">
                <a:solidFill>
                  <a:srgbClr val="CF5716"/>
                </a:solidFill>
              </a:rPr>
              <a:t>factor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3276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Jacobs (1965)</a:t>
            </a:r>
          </a:p>
          <a:p>
            <a:pPr lvl="1"/>
            <a:r>
              <a:rPr lang="en-US" sz="2200" dirty="0" smtClean="0"/>
              <a:t>The XYY pattern was far more common in a Scottish male population of mental patients than in the general population.</a:t>
            </a:r>
          </a:p>
          <a:p>
            <a:pPr lvl="1"/>
            <a:r>
              <a:rPr lang="en-US" sz="2200" dirty="0" smtClean="0"/>
              <a:t>In the general population, XYY occurs in approximately 1 of every 1,000 males.</a:t>
            </a:r>
          </a:p>
          <a:p>
            <a:pPr lvl="1"/>
            <a:r>
              <a:rPr lang="en-US" sz="2200" dirty="0" smtClean="0"/>
              <a:t>This study showed the importance of looking at chromosomal abnormalities as predictors of criminal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762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Cytogenetic </a:t>
            </a:r>
            <a:r>
              <a:rPr lang="en-US" sz="3600" dirty="0" smtClean="0">
                <a:solidFill>
                  <a:srgbClr val="CF5716"/>
                </a:solidFill>
              </a:rPr>
              <a:t>studies</a:t>
            </a:r>
            <a:r>
              <a:rPr lang="en-US" sz="3600" dirty="0">
                <a:solidFill>
                  <a:srgbClr val="CF5716"/>
                </a:solidFill>
              </a:rPr>
              <a:t>: The XYY </a:t>
            </a:r>
            <a:r>
              <a:rPr lang="en-US" sz="3600" dirty="0" smtClean="0">
                <a:solidFill>
                  <a:srgbClr val="CF5716"/>
                </a:solidFill>
              </a:rPr>
              <a:t>factor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886700" cy="5029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200" dirty="0" smtClean="0"/>
              <a:t>Chromosomal abnormalities</a:t>
            </a:r>
          </a:p>
          <a:p>
            <a:pPr lvl="1"/>
            <a:r>
              <a:rPr lang="en-US" sz="2200" dirty="0" smtClean="0"/>
              <a:t>XYY</a:t>
            </a:r>
          </a:p>
          <a:p>
            <a:pPr lvl="2"/>
            <a:r>
              <a:rPr lang="en-US" sz="2200" dirty="0" smtClean="0"/>
              <a:t>Male is given an extra Y chromosome.</a:t>
            </a:r>
          </a:p>
          <a:p>
            <a:pPr lvl="2"/>
            <a:r>
              <a:rPr lang="en-US" sz="2200" dirty="0" smtClean="0"/>
              <a:t>Makes them more “male-like.”</a:t>
            </a:r>
          </a:p>
          <a:p>
            <a:pPr lvl="2"/>
            <a:r>
              <a:rPr lang="en-US" sz="2200" dirty="0" smtClean="0"/>
              <a:t>Often very tall, but slow in terms of social and intelligence skills.</a:t>
            </a:r>
          </a:p>
          <a:p>
            <a:pPr lvl="1"/>
            <a:r>
              <a:rPr lang="en-US" sz="2200" dirty="0" smtClean="0"/>
              <a:t>XXY</a:t>
            </a:r>
          </a:p>
          <a:p>
            <a:pPr lvl="2"/>
            <a:r>
              <a:rPr lang="en-US" sz="2200" dirty="0" err="1" smtClean="0"/>
              <a:t>Klinefelter’s</a:t>
            </a:r>
            <a:r>
              <a:rPr lang="en-US" sz="2200" dirty="0" smtClean="0"/>
              <a:t> syndrome.</a:t>
            </a:r>
          </a:p>
          <a:p>
            <a:pPr lvl="2"/>
            <a:r>
              <a:rPr lang="en-US" sz="2200" dirty="0" smtClean="0"/>
              <a:t>Results in higher likelihood for homosexuality and other behaviors, but not typically linked to criminality.</a:t>
            </a:r>
          </a:p>
          <a:p>
            <a:pPr lvl="1"/>
            <a:r>
              <a:rPr lang="en-US" sz="2200" dirty="0" smtClean="0"/>
              <a:t>XXX</a:t>
            </a:r>
          </a:p>
          <a:p>
            <a:pPr lvl="2"/>
            <a:r>
              <a:rPr lang="en-US" sz="2200" dirty="0" smtClean="0"/>
              <a:t>Female is given an extra X chromosome.</a:t>
            </a:r>
          </a:p>
          <a:p>
            <a:pPr lvl="2"/>
            <a:r>
              <a:rPr lang="en-US" sz="2200" dirty="0" smtClean="0"/>
              <a:t>Female is tall in stature.</a:t>
            </a:r>
          </a:p>
          <a:p>
            <a:pPr marL="274638" lvl="1" indent="0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8540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Cytogenetic </a:t>
            </a:r>
            <a:r>
              <a:rPr lang="en-US" sz="3600" dirty="0" smtClean="0">
                <a:solidFill>
                  <a:srgbClr val="CF5716"/>
                </a:solidFill>
              </a:rPr>
              <a:t>studies</a:t>
            </a:r>
            <a:r>
              <a:rPr lang="en-US" sz="3600" dirty="0">
                <a:solidFill>
                  <a:srgbClr val="CF5716"/>
                </a:solidFill>
              </a:rPr>
              <a:t>: The XYY </a:t>
            </a:r>
            <a:r>
              <a:rPr lang="en-US" sz="3600" dirty="0" smtClean="0">
                <a:solidFill>
                  <a:srgbClr val="CF5716"/>
                </a:solidFill>
              </a:rPr>
              <a:t>factor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The more these chromosomal abnormalities produced more male hormones, the more likely these individuals were to commit crimes and deviant acts.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882152" y="201611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Hormones and </a:t>
            </a:r>
            <a:r>
              <a:rPr lang="en-US" sz="3600" dirty="0" smtClean="0">
                <a:solidFill>
                  <a:srgbClr val="CF5716"/>
                </a:solidFill>
              </a:rPr>
              <a:t>neurotransmitters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77798" y="1527174"/>
            <a:ext cx="7428002" cy="47212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Hormones</a:t>
            </a:r>
          </a:p>
          <a:p>
            <a:pPr lvl="1"/>
            <a:r>
              <a:rPr lang="en-US" sz="2200" dirty="0" smtClean="0"/>
              <a:t>Carry chemical signals to the body as they are released from certain glands and structures.</a:t>
            </a:r>
          </a:p>
          <a:p>
            <a:r>
              <a:rPr lang="en-US" sz="2200" dirty="0" smtClean="0"/>
              <a:t>Neurotransmitters</a:t>
            </a:r>
          </a:p>
          <a:p>
            <a:pPr lvl="1"/>
            <a:r>
              <a:rPr lang="en-US" sz="2200" dirty="0" smtClean="0"/>
              <a:t>Are chemicals in the brain and body that help transmit electric signals from one neuron to another.</a:t>
            </a:r>
          </a:p>
        </p:txBody>
      </p:sp>
    </p:spTree>
    <p:extLst>
      <p:ext uri="{BB962C8B-B14F-4D97-AF65-F5344CB8AC3E}">
        <p14:creationId xmlns:p14="http://schemas.microsoft.com/office/powerpoint/2010/main" val="25843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9163" y="381000"/>
            <a:ext cx="7886700" cy="9144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Chemicals determine criminal behavior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19163" y="1600200"/>
            <a:ext cx="7615237" cy="47212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 relatively excessive amount of testosterone in the body is consistently linked to criminal or aggressive behavior.</a:t>
            </a:r>
          </a:p>
          <a:p>
            <a:pPr eaLnBrk="1" hangingPunct="1"/>
            <a:r>
              <a:rPr lang="en-US" sz="2200" dirty="0" smtClean="0"/>
              <a:t>Hormonal changes in females can cause criminal behavior.</a:t>
            </a:r>
          </a:p>
          <a:p>
            <a:pPr eaLnBrk="1" hangingPunct="1"/>
            <a:r>
              <a:rPr lang="en-US" sz="2200" dirty="0" smtClean="0"/>
              <a:t>The influence of Dopamine is curvilinear</a:t>
            </a:r>
          </a:p>
          <a:p>
            <a:r>
              <a:rPr lang="en-US" sz="2200" dirty="0" smtClean="0"/>
              <a:t>Low levels of serotonin are consistently linked with criminal offending.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8867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Brain injuries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Studies have consistently shown that damage to any part of the brain increases the risk of criminal behavior by individuals in the future.</a:t>
            </a:r>
          </a:p>
          <a:p>
            <a:pPr eaLnBrk="1" hangingPunct="1"/>
            <a:r>
              <a:rPr lang="en-US" sz="2200" dirty="0" smtClean="0"/>
              <a:t>Damage to the frontal lobes or temporal lobes has the most consistent association with criminal offending.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Central and </a:t>
            </a:r>
            <a:r>
              <a:rPr lang="en-US" sz="3600" dirty="0" smtClean="0">
                <a:solidFill>
                  <a:srgbClr val="CF5716"/>
                </a:solidFill>
              </a:rPr>
              <a:t>autonomic nervous systems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859971" y="1779588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Central nervous system (CNS)</a:t>
            </a:r>
          </a:p>
          <a:p>
            <a:pPr lvl="1"/>
            <a:r>
              <a:rPr lang="en-US" sz="2200" dirty="0" smtClean="0"/>
              <a:t>Largely consists of the brain and spinal column.</a:t>
            </a:r>
          </a:p>
          <a:p>
            <a:pPr lvl="1"/>
            <a:r>
              <a:rPr lang="en-US" sz="2200" dirty="0" smtClean="0"/>
              <a:t>Empirical studies of the influence of CNS functioning on criminality have traditionally focused on brain wave patterns, with most using EEGs.</a:t>
            </a:r>
          </a:p>
          <a:p>
            <a:pPr lvl="1"/>
            <a:r>
              <a:rPr lang="en-US" sz="2200" dirty="0" smtClean="0"/>
              <a:t>Studies consistently show that the brain wave patterns of chronic offenders are abnormal as compared with the normal population.</a:t>
            </a:r>
          </a:p>
          <a:p>
            <a:pPr lvl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838200" y="228601"/>
            <a:ext cx="7886700" cy="1066800"/>
          </a:xfrm>
        </p:spPr>
        <p:txBody>
          <a:bodyPr/>
          <a:lstStyle/>
          <a:p>
            <a:r>
              <a:rPr lang="en-US" dirty="0">
                <a:solidFill>
                  <a:srgbClr val="CF5716"/>
                </a:solidFill>
              </a:rPr>
              <a:t>Central and </a:t>
            </a:r>
            <a:r>
              <a:rPr lang="en-US" dirty="0" smtClean="0">
                <a:solidFill>
                  <a:srgbClr val="CF5716"/>
                </a:solidFill>
              </a:rPr>
              <a:t>autonomic nervous systems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842554" y="1905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Four types of brain wave patterns:</a:t>
            </a:r>
          </a:p>
          <a:p>
            <a:pPr lvl="1"/>
            <a:r>
              <a:rPr lang="en-US" sz="2200" dirty="0" smtClean="0"/>
              <a:t>Delta</a:t>
            </a:r>
          </a:p>
          <a:p>
            <a:pPr lvl="1"/>
            <a:r>
              <a:rPr lang="en-US" sz="2200" dirty="0" smtClean="0"/>
              <a:t>Theta</a:t>
            </a:r>
          </a:p>
          <a:p>
            <a:pPr lvl="1"/>
            <a:r>
              <a:rPr lang="en-US" sz="2200" dirty="0" smtClean="0"/>
              <a:t>Alpha</a:t>
            </a:r>
          </a:p>
          <a:p>
            <a:pPr lvl="1"/>
            <a:r>
              <a:rPr lang="en-US" sz="2200" dirty="0" smtClean="0"/>
              <a:t>Beta</a:t>
            </a:r>
          </a:p>
          <a:p>
            <a:r>
              <a:rPr lang="en-US" sz="2200" dirty="0" smtClean="0"/>
              <a:t>Psychopaths tend to have more activity in the theta (or sometimes “slow alpha”) patterns, whereas normals tend to show more activity in the “fast alpha” or beta types of waves.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886700" cy="10668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Central and </a:t>
            </a:r>
            <a:r>
              <a:rPr lang="en-US" sz="3600" dirty="0" smtClean="0">
                <a:solidFill>
                  <a:srgbClr val="CF5716"/>
                </a:solidFill>
              </a:rPr>
              <a:t>autonomic </a:t>
            </a:r>
            <a:r>
              <a:rPr lang="en-US" sz="3600" dirty="0">
                <a:solidFill>
                  <a:srgbClr val="CF5716"/>
                </a:solidFill>
              </a:rPr>
              <a:t>n</a:t>
            </a:r>
            <a:r>
              <a:rPr lang="en-US" sz="3600" dirty="0" smtClean="0">
                <a:solidFill>
                  <a:srgbClr val="CF5716"/>
                </a:solidFill>
              </a:rPr>
              <a:t>ervous systems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Autonomic nervous system (ANS)</a:t>
            </a:r>
          </a:p>
          <a:p>
            <a:pPr lvl="1"/>
            <a:r>
              <a:rPr lang="en-US" sz="2200" dirty="0" smtClean="0"/>
              <a:t>Primarily responsible for involuntary motor activities, such as heart rate, dilation of pupils, electric conductivity in the skin, etc.</a:t>
            </a:r>
          </a:p>
          <a:p>
            <a:r>
              <a:rPr lang="en-US" sz="2200" dirty="0" smtClean="0"/>
              <a:t>Low level of ANS result in a greater likelihood to commit criminal acts.</a:t>
            </a:r>
          </a:p>
          <a:p>
            <a:r>
              <a:rPr lang="en-US" sz="2200" dirty="0" smtClean="0"/>
              <a:t>Some people who have low levels of ANS arousal tend to experience “stimulus hunger.”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8867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Nature versus Nurture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Four waves of research</a:t>
            </a:r>
          </a:p>
          <a:p>
            <a:pPr lvl="1"/>
            <a:r>
              <a:rPr lang="en-US" sz="2200" dirty="0" smtClean="0"/>
              <a:t>Family studies</a:t>
            </a:r>
          </a:p>
          <a:p>
            <a:pPr lvl="1"/>
            <a:r>
              <a:rPr lang="en-US" sz="2200" dirty="0" smtClean="0"/>
              <a:t>Twin studies</a:t>
            </a:r>
          </a:p>
          <a:p>
            <a:pPr lvl="1"/>
            <a:r>
              <a:rPr lang="en-US" sz="2200" dirty="0" smtClean="0"/>
              <a:t>Adoption studies</a:t>
            </a:r>
          </a:p>
          <a:p>
            <a:pPr lvl="1"/>
            <a:r>
              <a:rPr lang="en-US" sz="2200" dirty="0" smtClean="0"/>
              <a:t>Identical twins separated at birth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914400" y="298903"/>
            <a:ext cx="7886700" cy="92029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Biosocial approaches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Both genetics and environment influence behavior.</a:t>
            </a:r>
          </a:p>
          <a:p>
            <a:pPr eaLnBrk="1" hangingPunct="1"/>
            <a:r>
              <a:rPr lang="en-US" sz="2200" dirty="0" smtClean="0"/>
              <a:t>Cohort study in Philadelphia </a:t>
            </a:r>
          </a:p>
          <a:p>
            <a:pPr lvl="1"/>
            <a:r>
              <a:rPr lang="en-US" sz="2200" dirty="0" smtClean="0"/>
              <a:t>Individuals who had low birth weight were more likely to commit crime, but primarily if they were raised in a lower income family or a family with weak social structure.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Behavioral genetics studies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905691" y="1813741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Heritability estimates </a:t>
            </a:r>
          </a:p>
          <a:p>
            <a:pPr lvl="1"/>
            <a:r>
              <a:rPr lang="en-US" sz="2200" dirty="0" smtClean="0"/>
              <a:t>percentages derived from the variance of scores among such identical versus fraternal twin pairs on a variety of characteristics and behaviors,</a:t>
            </a:r>
          </a:p>
          <a:p>
            <a:pPr lvl="1"/>
            <a:r>
              <a:rPr lang="en-US" sz="2200" dirty="0" smtClean="0"/>
              <a:t>provide an approximate percentage of the influence in a given phenotype accounted for by genetic factors, shared environmental factors, and non-shared environmental factors.</a:t>
            </a:r>
          </a:p>
          <a:p>
            <a:r>
              <a:rPr lang="en-US" sz="2200" dirty="0" smtClean="0"/>
              <a:t>Results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914400" y="383769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Diet/Nutrition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914400" y="1847851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Recent studies have shown that when incarcerated juveniles were assigned diets with limited levels of simple carbohydrates, their reported levels of violations during incarceration declined by almost half.</a:t>
            </a:r>
          </a:p>
          <a:p>
            <a:pPr eaLnBrk="1" hangingPunct="1"/>
            <a:r>
              <a:rPr lang="en-US" sz="2200" dirty="0" smtClean="0"/>
              <a:t>Various food additives and dyes (commonly found in processed foods) can also have a significant impact on criminal behavior.</a:t>
            </a:r>
          </a:p>
        </p:txBody>
      </p:sp>
    </p:spTree>
    <p:extLst>
      <p:ext uri="{BB962C8B-B14F-4D97-AF65-F5344CB8AC3E}">
        <p14:creationId xmlns:p14="http://schemas.microsoft.com/office/powerpoint/2010/main" val="28211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Toxins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846909" y="1825625"/>
            <a:ext cx="7886700" cy="22129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High levels of certain toxins (particularly lead and manganese) can have a profound effect on behavior, including criminality.</a:t>
            </a:r>
          </a:p>
        </p:txBody>
      </p:sp>
    </p:spTree>
    <p:extLst>
      <p:ext uri="{BB962C8B-B14F-4D97-AF65-F5344CB8AC3E}">
        <p14:creationId xmlns:p14="http://schemas.microsoft.com/office/powerpoint/2010/main" val="9709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912223" y="457200"/>
            <a:ext cx="78867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Policy </a:t>
            </a:r>
            <a:r>
              <a:rPr lang="en-US" sz="3600" dirty="0" smtClean="0">
                <a:solidFill>
                  <a:srgbClr val="CF5716"/>
                </a:solidFill>
              </a:rPr>
              <a:t>implications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912223" y="2057400"/>
            <a:ext cx="7886700" cy="1676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Maternal and Infant Health Care</a:t>
            </a:r>
          </a:p>
          <a:p>
            <a:pPr lvl="1"/>
            <a:r>
              <a:rPr lang="en-US" sz="2200" dirty="0" smtClean="0"/>
              <a:t>At all stages including prenatal, postnatal, and first years of life.</a:t>
            </a:r>
          </a:p>
        </p:txBody>
      </p:sp>
    </p:spTree>
    <p:extLst>
      <p:ext uri="{BB962C8B-B14F-4D97-AF65-F5344CB8AC3E}">
        <p14:creationId xmlns:p14="http://schemas.microsoft.com/office/powerpoint/2010/main" val="110809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809" y="304800"/>
            <a:ext cx="7886700" cy="70167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Family studies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897392" y="1817687"/>
            <a:ext cx="8018008" cy="3744913"/>
          </a:xfrm>
        </p:spPr>
        <p:txBody>
          <a:bodyPr>
            <a:normAutofit/>
          </a:bodyPr>
          <a:lstStyle/>
          <a:p>
            <a:r>
              <a:rPr lang="en-US" sz="2200" dirty="0"/>
              <a:t>Studies were done in order to examine </a:t>
            </a:r>
            <a:r>
              <a:rPr lang="en-US" sz="2200" dirty="0" smtClean="0"/>
              <a:t>whether criminality </a:t>
            </a:r>
            <a:r>
              <a:rPr lang="en-US" sz="2200" dirty="0"/>
              <a:t>was more likely to be found in a given family.</a:t>
            </a:r>
          </a:p>
          <a:p>
            <a:pPr eaLnBrk="1" hangingPunct="1"/>
            <a:r>
              <a:rPr lang="en-US" sz="2200" dirty="0" smtClean="0"/>
              <a:t>Dugdale</a:t>
            </a:r>
          </a:p>
          <a:p>
            <a:pPr lvl="1"/>
            <a:r>
              <a:rPr lang="en-US" sz="2200" dirty="0" smtClean="0"/>
              <a:t>Study of the Jukes family</a:t>
            </a:r>
          </a:p>
          <a:p>
            <a:r>
              <a:rPr lang="en-US" sz="2200" dirty="0" smtClean="0"/>
              <a:t>Goddard</a:t>
            </a:r>
          </a:p>
          <a:p>
            <a:pPr lvl="1"/>
            <a:r>
              <a:rPr lang="en-US" sz="2200" dirty="0" smtClean="0"/>
              <a:t>Study of the Kallikak family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86700" cy="77502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Family studies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914400" y="1635125"/>
            <a:ext cx="7696200" cy="4721226"/>
          </a:xfrm>
        </p:spPr>
        <p:txBody>
          <a:bodyPr>
            <a:normAutofit/>
          </a:bodyPr>
          <a:lstStyle/>
          <a:p>
            <a:r>
              <a:rPr lang="en-US" sz="2200" dirty="0" smtClean="0"/>
              <a:t>Results</a:t>
            </a:r>
          </a:p>
          <a:p>
            <a:pPr lvl="1"/>
            <a:r>
              <a:rPr lang="en-US" sz="2200" dirty="0" smtClean="0"/>
              <a:t>Criminality is indeed more common in some families.</a:t>
            </a:r>
          </a:p>
          <a:p>
            <a:pPr lvl="1"/>
            <a:r>
              <a:rPr lang="en-US" sz="2200" dirty="0" smtClean="0"/>
              <a:t>Criminality of the mother (or head female caretaker) had a much stronger influence on the future criminality of the children than did the father’s criminality.</a:t>
            </a:r>
          </a:p>
          <a:p>
            <a:r>
              <a:rPr lang="en-US" sz="2200" dirty="0" smtClean="0"/>
              <a:t>Does little to advance knowledge regarding the relative influence of nature versus nurture in terms of predicting criminality.</a:t>
            </a:r>
          </a:p>
        </p:txBody>
      </p:sp>
    </p:spTree>
    <p:extLst>
      <p:ext uri="{BB962C8B-B14F-4D97-AF65-F5344CB8AC3E}">
        <p14:creationId xmlns:p14="http://schemas.microsoft.com/office/powerpoint/2010/main" val="34093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Twin studies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855617" y="17526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Meant to determine the relative influence on criminality between nature and nurture.</a:t>
            </a:r>
          </a:p>
          <a:p>
            <a:pPr lvl="1"/>
            <a:r>
              <a:rPr lang="en-US" sz="2200" dirty="0" smtClean="0"/>
              <a:t>Identical twin pairs (monozygotic or MZ) versus fraternal twin pairs (dizygotic or DZ).</a:t>
            </a:r>
          </a:p>
          <a:p>
            <a:r>
              <a:rPr lang="en-US" sz="2200" dirty="0" smtClean="0"/>
              <a:t>Goal of the twin studies was to examine the concordance rates of MZ twin pairs versus DZ twin pairs regarding delinquency.</a:t>
            </a:r>
          </a:p>
          <a:p>
            <a:r>
              <a:rPr lang="en-US" sz="2200" dirty="0" smtClean="0"/>
              <a:t>Results</a:t>
            </a:r>
          </a:p>
          <a:p>
            <a:pPr lvl="1"/>
            <a:r>
              <a:rPr lang="en-US" sz="2200" dirty="0" smtClean="0"/>
              <a:t>MZ twins were far more similar for the trait of criminality.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90451" y="381000"/>
            <a:ext cx="7886700" cy="75651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Twin </a:t>
            </a:r>
            <a:r>
              <a:rPr lang="en-US" sz="3600" dirty="0" smtClean="0">
                <a:solidFill>
                  <a:srgbClr val="CF5716"/>
                </a:solidFill>
              </a:rPr>
              <a:t>studies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1708106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Criticisms</a:t>
            </a:r>
          </a:p>
          <a:p>
            <a:pPr lvl="1"/>
            <a:r>
              <a:rPr lang="en-US" sz="2200" dirty="0" smtClean="0"/>
              <a:t>Identical twins are often dressed the same, treated the exact same way, and expected to act the same way.</a:t>
            </a:r>
          </a:p>
          <a:p>
            <a:pPr lvl="1"/>
            <a:r>
              <a:rPr lang="en-US" sz="2200" dirty="0" smtClean="0"/>
              <a:t>Fraternal twins often look very different and quite often are of different genders.</a:t>
            </a:r>
          </a:p>
          <a:p>
            <a:pPr lvl="1"/>
            <a:r>
              <a:rPr lang="en-US" sz="2200" dirty="0" smtClean="0"/>
              <a:t>Accuracy in determining twins as fraternal versus identical (often done by sight in the early tests).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914400" y="330293"/>
            <a:ext cx="7886700" cy="81270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Adoption studies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1847851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Examined the predictive influence of the biological parents of adopted children versus that of the adoptive parents.</a:t>
            </a:r>
          </a:p>
          <a:p>
            <a:pPr eaLnBrk="1" hangingPunct="1"/>
            <a:r>
              <a:rPr lang="en-US" sz="2200" dirty="0" smtClean="0"/>
              <a:t>Mednick</a:t>
            </a:r>
          </a:p>
          <a:p>
            <a:pPr lvl="1"/>
            <a:r>
              <a:rPr lang="en-US" sz="2200" dirty="0" smtClean="0"/>
              <a:t>Examined male children born in Copenhagen between 1927 and 1941 who had been adopted early in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809" y="109535"/>
            <a:ext cx="7886700" cy="881065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Adoption </a:t>
            </a:r>
            <a:r>
              <a:rPr lang="en-US" sz="3600" dirty="0" smtClean="0">
                <a:solidFill>
                  <a:srgbClr val="CF5716"/>
                </a:solidFill>
              </a:rPr>
              <a:t>studies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809" y="1524000"/>
            <a:ext cx="7695791" cy="4645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Results</a:t>
            </a:r>
          </a:p>
          <a:p>
            <a:pPr lvl="1"/>
            <a:r>
              <a:rPr lang="en-US" sz="2200" dirty="0" smtClean="0"/>
              <a:t>The highest predictability for future criminality was found for adopted youth who had both biological parents and adoptive parents who were convicted criminals.</a:t>
            </a:r>
          </a:p>
          <a:p>
            <a:pPr lvl="1"/>
            <a:r>
              <a:rPr lang="en-US" sz="2200" dirty="0" smtClean="0"/>
              <a:t>Support the “nature via nurture” argument.</a:t>
            </a:r>
          </a:p>
          <a:p>
            <a:pPr lvl="1"/>
            <a:r>
              <a:rPr lang="en-US" sz="2200" dirty="0" smtClean="0"/>
              <a:t>Adoptees who had only biological parents who were criminal had a much higher likelihood of becoming criminal as compared with youths who only had adoptive parents who were criminal. </a:t>
            </a:r>
          </a:p>
          <a:p>
            <a:r>
              <a:rPr lang="en-US" sz="2200" dirty="0"/>
              <a:t>Criticism</a:t>
            </a:r>
          </a:p>
          <a:p>
            <a:pPr lvl="1"/>
            <a:r>
              <a:rPr lang="en-US" sz="2200" dirty="0"/>
              <a:t>Adoption agencies typically incorporated a policy of selective placement.</a:t>
            </a:r>
          </a:p>
          <a:p>
            <a:pPr marL="274638" lvl="1" indent="0">
              <a:buNone/>
            </a:pP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886700" cy="6858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Twins </a:t>
            </a:r>
            <a:r>
              <a:rPr lang="en-US" sz="3600" dirty="0" smtClean="0">
                <a:solidFill>
                  <a:srgbClr val="CF5716"/>
                </a:solidFill>
              </a:rPr>
              <a:t>separated </a:t>
            </a:r>
            <a:r>
              <a:rPr lang="en-US" sz="3600" dirty="0">
                <a:solidFill>
                  <a:srgbClr val="CF5716"/>
                </a:solidFill>
              </a:rPr>
              <a:t>at </a:t>
            </a:r>
            <a:r>
              <a:rPr lang="en-US" sz="3600" dirty="0" smtClean="0">
                <a:solidFill>
                  <a:srgbClr val="CF5716"/>
                </a:solidFill>
              </a:rPr>
              <a:t>birth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Individuals did not even know they had a twin.</a:t>
            </a:r>
          </a:p>
          <a:p>
            <a:r>
              <a:rPr lang="en-US" sz="2200" dirty="0" smtClean="0"/>
              <a:t>The environments in which they were raised were often extremely different.</a:t>
            </a:r>
          </a:p>
          <a:p>
            <a:r>
              <a:rPr lang="en-US" sz="2200" dirty="0" smtClean="0"/>
              <a:t>University of Minnesota Study</a:t>
            </a:r>
          </a:p>
          <a:p>
            <a:pPr lvl="1"/>
            <a:r>
              <a:rPr lang="en-US" sz="2200" dirty="0" smtClean="0"/>
              <a:t>Found that the twin pairs often showed extremely similar tendencies for criminality, sometimes more than those seen in concordance rates for identical twins raised together.</a:t>
            </a:r>
          </a:p>
          <a:p>
            <a:r>
              <a:rPr lang="en-US" sz="2200" dirty="0" smtClean="0"/>
              <a:t>Supported the profound influence of genetics and heredity.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241</TotalTime>
  <Words>1166</Words>
  <Application>Microsoft Office PowerPoint</Application>
  <PresentationFormat>On-screen Show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Presentation1</vt:lpstr>
      <vt:lpstr>Chapter 6</vt:lpstr>
      <vt:lpstr>Nature versus Nurture</vt:lpstr>
      <vt:lpstr>Family studies</vt:lpstr>
      <vt:lpstr>Family studies</vt:lpstr>
      <vt:lpstr>Twin studies</vt:lpstr>
      <vt:lpstr>Twin studies</vt:lpstr>
      <vt:lpstr>Adoption studies</vt:lpstr>
      <vt:lpstr>Adoption studies</vt:lpstr>
      <vt:lpstr>Twins separated at birth</vt:lpstr>
      <vt:lpstr>Cytogenetic studies: The XYY factor</vt:lpstr>
      <vt:lpstr>Cytogenetic studies: The XYY factor</vt:lpstr>
      <vt:lpstr>Cytogenetic studies: The XYY factor</vt:lpstr>
      <vt:lpstr>Cytogenetic studies: The XYY factor</vt:lpstr>
      <vt:lpstr>Hormones and neurotransmitters</vt:lpstr>
      <vt:lpstr>Chemicals determine criminal behavior</vt:lpstr>
      <vt:lpstr>Brain injuries</vt:lpstr>
      <vt:lpstr>Central and autonomic nervous systems</vt:lpstr>
      <vt:lpstr>Central and autonomic nervous systems</vt:lpstr>
      <vt:lpstr>Central and autonomic nervous systems</vt:lpstr>
      <vt:lpstr>Biosocial approaches</vt:lpstr>
      <vt:lpstr>Behavioral genetics studies</vt:lpstr>
      <vt:lpstr>Diet/Nutrition</vt:lpstr>
      <vt:lpstr>Toxins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59</cp:revision>
  <dcterms:created xsi:type="dcterms:W3CDTF">2013-03-02T03:04:06Z</dcterms:created>
  <dcterms:modified xsi:type="dcterms:W3CDTF">2017-02-13T16:09:26Z</dcterms:modified>
</cp:coreProperties>
</file>